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  <p:sldMasterId id="2147483800" r:id="rId2"/>
    <p:sldMasterId id="2147483817" r:id="rId3"/>
  </p:sldMasterIdLst>
  <p:notesMasterIdLst>
    <p:notesMasterId r:id="rId22"/>
  </p:notesMasterIdLst>
  <p:sldIdLst>
    <p:sldId id="377" r:id="rId4"/>
    <p:sldId id="296" r:id="rId5"/>
    <p:sldId id="378" r:id="rId6"/>
    <p:sldId id="379" r:id="rId7"/>
    <p:sldId id="384" r:id="rId8"/>
    <p:sldId id="368" r:id="rId9"/>
    <p:sldId id="357" r:id="rId10"/>
    <p:sldId id="369" r:id="rId11"/>
    <p:sldId id="376" r:id="rId12"/>
    <p:sldId id="375" r:id="rId13"/>
    <p:sldId id="382" r:id="rId14"/>
    <p:sldId id="373" r:id="rId15"/>
    <p:sldId id="371" r:id="rId16"/>
    <p:sldId id="372" r:id="rId17"/>
    <p:sldId id="381" r:id="rId18"/>
    <p:sldId id="383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FBD2"/>
    <a:srgbClr val="E0108C"/>
    <a:srgbClr val="2A1B95"/>
    <a:srgbClr val="FF00FF"/>
    <a:srgbClr val="1B0D7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18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32906-EDED-49A8-956C-B24198F66D2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46015EE-1C30-4ACE-8537-53828311B2BE}">
      <dgm:prSet phldrT="[Text]"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অধিকার 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715E84DF-0264-4E32-B4C2-181266B629B5}" type="parTrans" cxnId="{DD8598F3-9114-4BC5-B851-B122C01292A5}">
      <dgm:prSet/>
      <dgm:spPr/>
      <dgm:t>
        <a:bodyPr/>
        <a:lstStyle/>
        <a:p>
          <a:endParaRPr lang="en-US"/>
        </a:p>
      </dgm:t>
    </dgm:pt>
    <dgm:pt modelId="{FFB0DE84-C1B0-4775-9AAD-716E98C2A4DC}" type="sibTrans" cxnId="{DD8598F3-9114-4BC5-B851-B122C01292A5}">
      <dgm:prSet/>
      <dgm:spPr/>
      <dgm:t>
        <a:bodyPr/>
        <a:lstStyle/>
        <a:p>
          <a:endParaRPr lang="en-US"/>
        </a:p>
      </dgm:t>
    </dgm:pt>
    <dgm:pt modelId="{1DF4D4BE-D2C3-4F7C-A6F9-B28D92E4ABD0}">
      <dgm:prSet phldrT="[Text]"/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আইগত অধিকার 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12C5A73-8E53-4E16-9474-E9BC36D14571}" type="parTrans" cxnId="{57B090C0-A974-4B10-8C03-0947E4461EF4}">
      <dgm:prSet/>
      <dgm:spPr/>
      <dgm:t>
        <a:bodyPr/>
        <a:lstStyle/>
        <a:p>
          <a:endParaRPr lang="en-US"/>
        </a:p>
      </dgm:t>
    </dgm:pt>
    <dgm:pt modelId="{635586B2-7720-47C4-AB5C-E3C6AD0C9CB3}" type="sibTrans" cxnId="{57B090C0-A974-4B10-8C03-0947E4461EF4}">
      <dgm:prSet/>
      <dgm:spPr/>
      <dgm:t>
        <a:bodyPr/>
        <a:lstStyle/>
        <a:p>
          <a:endParaRPr lang="en-US"/>
        </a:p>
      </dgm:t>
    </dgm:pt>
    <dgm:pt modelId="{A4B9C4FC-8A75-4749-8D31-6C87E40B1604}">
      <dgm:prSet phldrT="[Text]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r>
            <a:rPr lang="bn-IN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নৈতিক অধিকার 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39CB2E97-AFE4-4EF4-81CE-8D850C1C1756}" type="parTrans" cxnId="{C4F4CFF0-0C58-4B5A-9A7E-F09B4C4E32A9}">
      <dgm:prSet/>
      <dgm:spPr/>
      <dgm:t>
        <a:bodyPr/>
        <a:lstStyle/>
        <a:p>
          <a:endParaRPr lang="en-US"/>
        </a:p>
      </dgm:t>
    </dgm:pt>
    <dgm:pt modelId="{F72FB97B-2145-4A27-9EBF-26BAAA11590B}" type="sibTrans" cxnId="{C4F4CFF0-0C58-4B5A-9A7E-F09B4C4E32A9}">
      <dgm:prSet/>
      <dgm:spPr/>
      <dgm:t>
        <a:bodyPr/>
        <a:lstStyle/>
        <a:p>
          <a:endParaRPr lang="en-US"/>
        </a:p>
      </dgm:t>
    </dgm:pt>
    <dgm:pt modelId="{CFF7B552-3557-4DB3-B1A1-4827BD93FE9E}" type="pres">
      <dgm:prSet presAssocID="{70932906-EDED-49A8-956C-B24198F66D21}" presName="compositeShape" presStyleCnt="0">
        <dgm:presLayoutVars>
          <dgm:chMax val="7"/>
          <dgm:dir/>
          <dgm:resizeHandles val="exact"/>
        </dgm:presLayoutVars>
      </dgm:prSet>
      <dgm:spPr/>
    </dgm:pt>
    <dgm:pt modelId="{D9091E99-6EAD-482A-8827-7952678AD327}" type="pres">
      <dgm:prSet presAssocID="{246015EE-1C30-4ACE-8537-53828311B2BE}" presName="circ1" presStyleLbl="vennNode1" presStyleIdx="0" presStyleCnt="3" custLinFactNeighborX="-10185" custLinFactNeighborY="4861"/>
      <dgm:spPr/>
      <dgm:t>
        <a:bodyPr/>
        <a:lstStyle/>
        <a:p>
          <a:endParaRPr lang="en-US"/>
        </a:p>
      </dgm:t>
    </dgm:pt>
    <dgm:pt modelId="{84439BF3-07DA-4690-8C93-076416CBEC0D}" type="pres">
      <dgm:prSet presAssocID="{246015EE-1C30-4ACE-8537-53828311B2B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35FD4A-F69D-472D-8557-BB30E04EA14B}" type="pres">
      <dgm:prSet presAssocID="{1DF4D4BE-D2C3-4F7C-A6F9-B28D92E4ABD0}" presName="circ2" presStyleLbl="vennNode1" presStyleIdx="1" presStyleCnt="3" custLinFactNeighborX="38917"/>
      <dgm:spPr/>
      <dgm:t>
        <a:bodyPr/>
        <a:lstStyle/>
        <a:p>
          <a:endParaRPr lang="en-US"/>
        </a:p>
      </dgm:t>
    </dgm:pt>
    <dgm:pt modelId="{9794DE36-5656-4902-B54B-9C4C71965EED}" type="pres">
      <dgm:prSet presAssocID="{1DF4D4BE-D2C3-4F7C-A6F9-B28D92E4AB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DE210-BEC0-4844-ADAB-F029DE5BB05C}" type="pres">
      <dgm:prSet presAssocID="{A4B9C4FC-8A75-4749-8D31-6C87E40B1604}" presName="circ3" presStyleLbl="vennNode1" presStyleIdx="2" presStyleCnt="3" custLinFactNeighborX="-55120" custLinFactNeighborY="231"/>
      <dgm:spPr/>
      <dgm:t>
        <a:bodyPr/>
        <a:lstStyle/>
        <a:p>
          <a:endParaRPr lang="en-US"/>
        </a:p>
      </dgm:t>
    </dgm:pt>
    <dgm:pt modelId="{11160391-9BF9-4B0A-84A4-0C024CE6CEC1}" type="pres">
      <dgm:prSet presAssocID="{A4B9C4FC-8A75-4749-8D31-6C87E40B16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F4CFF0-0C58-4B5A-9A7E-F09B4C4E32A9}" srcId="{70932906-EDED-49A8-956C-B24198F66D21}" destId="{A4B9C4FC-8A75-4749-8D31-6C87E40B1604}" srcOrd="2" destOrd="0" parTransId="{39CB2E97-AFE4-4EF4-81CE-8D850C1C1756}" sibTransId="{F72FB97B-2145-4A27-9EBF-26BAAA11590B}"/>
    <dgm:cxn modelId="{B82D014C-BAB3-4A25-98F5-01848B96EB1D}" type="presOf" srcId="{A4B9C4FC-8A75-4749-8D31-6C87E40B1604}" destId="{64FDE210-BEC0-4844-ADAB-F029DE5BB05C}" srcOrd="0" destOrd="0" presId="urn:microsoft.com/office/officeart/2005/8/layout/venn1"/>
    <dgm:cxn modelId="{57B090C0-A974-4B10-8C03-0947E4461EF4}" srcId="{70932906-EDED-49A8-956C-B24198F66D21}" destId="{1DF4D4BE-D2C3-4F7C-A6F9-B28D92E4ABD0}" srcOrd="1" destOrd="0" parTransId="{B12C5A73-8E53-4E16-9474-E9BC36D14571}" sibTransId="{635586B2-7720-47C4-AB5C-E3C6AD0C9CB3}"/>
    <dgm:cxn modelId="{C39ECB2E-FC4A-4B62-A877-FE197C70CF9E}" type="presOf" srcId="{1DF4D4BE-D2C3-4F7C-A6F9-B28D92E4ABD0}" destId="{3E35FD4A-F69D-472D-8557-BB30E04EA14B}" srcOrd="0" destOrd="0" presId="urn:microsoft.com/office/officeart/2005/8/layout/venn1"/>
    <dgm:cxn modelId="{2D5208EE-FF26-4152-8B6C-84F9D7F84851}" type="presOf" srcId="{A4B9C4FC-8A75-4749-8D31-6C87E40B1604}" destId="{11160391-9BF9-4B0A-84A4-0C024CE6CEC1}" srcOrd="1" destOrd="0" presId="urn:microsoft.com/office/officeart/2005/8/layout/venn1"/>
    <dgm:cxn modelId="{F5489D76-9978-4E83-93E2-01553C69509B}" type="presOf" srcId="{246015EE-1C30-4ACE-8537-53828311B2BE}" destId="{D9091E99-6EAD-482A-8827-7952678AD327}" srcOrd="0" destOrd="0" presId="urn:microsoft.com/office/officeart/2005/8/layout/venn1"/>
    <dgm:cxn modelId="{467F7761-EA3F-4F82-B3ED-91DFC6C2E4E7}" type="presOf" srcId="{246015EE-1C30-4ACE-8537-53828311B2BE}" destId="{84439BF3-07DA-4690-8C93-076416CBEC0D}" srcOrd="1" destOrd="0" presId="urn:microsoft.com/office/officeart/2005/8/layout/venn1"/>
    <dgm:cxn modelId="{DD8598F3-9114-4BC5-B851-B122C01292A5}" srcId="{70932906-EDED-49A8-956C-B24198F66D21}" destId="{246015EE-1C30-4ACE-8537-53828311B2BE}" srcOrd="0" destOrd="0" parTransId="{715E84DF-0264-4E32-B4C2-181266B629B5}" sibTransId="{FFB0DE84-C1B0-4775-9AAD-716E98C2A4DC}"/>
    <dgm:cxn modelId="{92B6D0D2-EA26-403B-A8E2-5A3CF774C5DF}" type="presOf" srcId="{70932906-EDED-49A8-956C-B24198F66D21}" destId="{CFF7B552-3557-4DB3-B1A1-4827BD93FE9E}" srcOrd="0" destOrd="0" presId="urn:microsoft.com/office/officeart/2005/8/layout/venn1"/>
    <dgm:cxn modelId="{708ECFB5-4241-47FD-8023-9D25B96BEFBD}" type="presOf" srcId="{1DF4D4BE-D2C3-4F7C-A6F9-B28D92E4ABD0}" destId="{9794DE36-5656-4902-B54B-9C4C71965EED}" srcOrd="1" destOrd="0" presId="urn:microsoft.com/office/officeart/2005/8/layout/venn1"/>
    <dgm:cxn modelId="{02846677-B2D5-4536-9BBE-201BE17AAFC6}" type="presParOf" srcId="{CFF7B552-3557-4DB3-B1A1-4827BD93FE9E}" destId="{D9091E99-6EAD-482A-8827-7952678AD327}" srcOrd="0" destOrd="0" presId="urn:microsoft.com/office/officeart/2005/8/layout/venn1"/>
    <dgm:cxn modelId="{CFE12025-0593-4AF3-A5A7-E91F3B66B041}" type="presParOf" srcId="{CFF7B552-3557-4DB3-B1A1-4827BD93FE9E}" destId="{84439BF3-07DA-4690-8C93-076416CBEC0D}" srcOrd="1" destOrd="0" presId="urn:microsoft.com/office/officeart/2005/8/layout/venn1"/>
    <dgm:cxn modelId="{49027FAA-C4B1-44D1-9298-8A875A533484}" type="presParOf" srcId="{CFF7B552-3557-4DB3-B1A1-4827BD93FE9E}" destId="{3E35FD4A-F69D-472D-8557-BB30E04EA14B}" srcOrd="2" destOrd="0" presId="urn:microsoft.com/office/officeart/2005/8/layout/venn1"/>
    <dgm:cxn modelId="{9975E2D3-F510-49E1-BC6A-39870A8536FF}" type="presParOf" srcId="{CFF7B552-3557-4DB3-B1A1-4827BD93FE9E}" destId="{9794DE36-5656-4902-B54B-9C4C71965EED}" srcOrd="3" destOrd="0" presId="urn:microsoft.com/office/officeart/2005/8/layout/venn1"/>
    <dgm:cxn modelId="{F65AEDF4-FDBD-4C0C-BF9D-3D9B0E2398DE}" type="presParOf" srcId="{CFF7B552-3557-4DB3-B1A1-4827BD93FE9E}" destId="{64FDE210-BEC0-4844-ADAB-F029DE5BB05C}" srcOrd="4" destOrd="0" presId="urn:microsoft.com/office/officeart/2005/8/layout/venn1"/>
    <dgm:cxn modelId="{471689AF-F45A-49C7-A321-1C40554F8F0C}" type="presParOf" srcId="{CFF7B552-3557-4DB3-B1A1-4827BD93FE9E}" destId="{11160391-9BF9-4B0A-84A4-0C024CE6CEC1}" srcOrd="5" destOrd="0" presId="urn:microsoft.com/office/officeart/2005/8/layout/venn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9C27F-0A99-4BD0-9B26-3FED9E2AFA9A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6C5D7-3A81-421B-B0A2-138201CB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6C5D7-3A81-421B-B0A2-138201CBF6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6C5D7-3A81-421B-B0A2-138201CBF6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404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834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908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055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3720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53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790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6263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8349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33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47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1370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9222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3640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504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298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060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8321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124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62359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199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2765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3086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4840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7086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40710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56283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5454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688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15624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51189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23870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66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0384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70031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72058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1279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34207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65401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899794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2805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97407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720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636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2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984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0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209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541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42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61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1e661462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33401"/>
            <a:ext cx="6172200" cy="599025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0" y="533400"/>
            <a:ext cx="4800600" cy="1327521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bn-BD" sz="13800" b="1" i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600" i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286000"/>
            <a:ext cx="11791083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72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 জাকের মঞ্জিল আলিয়া মাদরাসা </a:t>
            </a:r>
            <a:endParaRPr lang="bn-BD" sz="7200" b="1" dirty="0" smtClean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 বিভাগ </a:t>
            </a:r>
            <a:r>
              <a:rPr lang="en-US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4572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অধিকারের শ্রেণিবিভাগ </a:t>
            </a:r>
            <a:endParaRPr lang="en-US" sz="6600" dirty="0">
              <a:solidFill>
                <a:srgbClr val="E0108C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990600" y="1143001"/>
          <a:ext cx="9296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own Arrow 3"/>
          <p:cNvSpPr/>
          <p:nvPr/>
        </p:nvSpPr>
        <p:spPr>
          <a:xfrm>
            <a:off x="4953000" y="3048000"/>
            <a:ext cx="484632" cy="3810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E01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3429000"/>
            <a:ext cx="63246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E01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202168" y="3657600"/>
            <a:ext cx="484632" cy="3810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E01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057400" y="3657600"/>
            <a:ext cx="484632" cy="4572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E01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>
          <a:xfrm>
            <a:off x="5410200" y="685800"/>
            <a:ext cx="128236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Shonar Bangla" pitchFamily="34" charset="0"/>
                <a:cs typeface="Shonar Bangla" pitchFamily="34" charset="0"/>
              </a:rPr>
              <a:t>সামাজিক অধিকার </a:t>
            </a:r>
            <a:endParaRPr lang="bn-BD" sz="2800" dirty="0" smtClean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8148535" y="2133600"/>
            <a:ext cx="1376465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Shonar Bangla" pitchFamily="34" charset="0"/>
                <a:cs typeface="Shonar Bangla" pitchFamily="34" charset="0"/>
              </a:rPr>
              <a:t>অর্থনৈতিক অধিকার 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7696200" y="3657600"/>
            <a:ext cx="12954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Shonar Bangla" pitchFamily="34" charset="0"/>
                <a:cs typeface="Shonar Bangla" pitchFamily="34" charset="0"/>
              </a:rPr>
              <a:t>রাজনৈতিক অধিকার 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2971800" y="3886200"/>
            <a:ext cx="12954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Shonar Bangla" pitchFamily="34" charset="0"/>
                <a:cs typeface="Shonar Bangla" pitchFamily="34" charset="0"/>
              </a:rPr>
              <a:t>ধর্মীয় অধিকার 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2330029" y="2093893"/>
            <a:ext cx="147997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Shonar Bangla" pitchFamily="34" charset="0"/>
                <a:cs typeface="Shonar Bangla" pitchFamily="34" charset="0"/>
              </a:rPr>
              <a:t>ব্যক্তিগত অধিকার </a:t>
            </a:r>
            <a:endParaRPr lang="bn-BD" sz="2800" dirty="0" smtClean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Striped Right Arrow 7"/>
          <p:cNvSpPr/>
          <p:nvPr/>
        </p:nvSpPr>
        <p:spPr>
          <a:xfrm rot="20661197">
            <a:off x="6726803" y="2597245"/>
            <a:ext cx="1371601" cy="345685"/>
          </a:xfrm>
          <a:prstGeom prst="strip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 rot="2042579">
            <a:off x="6594423" y="3627488"/>
            <a:ext cx="1162091" cy="440308"/>
          </a:xfrm>
          <a:prstGeom prst="strip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Striped Right Arrow 9"/>
          <p:cNvSpPr/>
          <p:nvPr/>
        </p:nvSpPr>
        <p:spPr>
          <a:xfrm rot="8163872">
            <a:off x="4270661" y="3777557"/>
            <a:ext cx="1077444" cy="387916"/>
          </a:xfrm>
          <a:prstGeom prst="strip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 rot="11611556">
            <a:off x="3911922" y="2567641"/>
            <a:ext cx="1288175" cy="378235"/>
          </a:xfrm>
          <a:prstGeom prst="strip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 rot="16200000">
            <a:off x="5626904" y="1898004"/>
            <a:ext cx="817175" cy="367964"/>
          </a:xfrm>
          <a:prstGeom prst="strip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2590800"/>
            <a:ext cx="1371600" cy="1371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0" y="2750403"/>
            <a:ext cx="137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আইনগত অধিকার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5715000" y="3962400"/>
            <a:ext cx="3810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3000" y="5029200"/>
            <a:ext cx="19050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সাংস্কৃতিক অধিকার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05400" y="2438400"/>
            <a:ext cx="1676400" cy="1524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7" grpId="0" animBg="1"/>
      <p:bldP spid="18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6600" y="457200"/>
            <a:ext cx="6019800" cy="1295400"/>
          </a:xfrm>
          <a:prstGeom prst="roundRect">
            <a:avLst/>
          </a:prstGeom>
          <a:solidFill>
            <a:srgbClr val="25FBD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4590871"/>
            <a:ext cx="103632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তুমি দৈনিন্দিন জীবনে যেসব কাজ কর তন্মধ্যে কোনগুলো তোমার অধিকর এবং কোনগুলো কর্তব্য  এর একটি তালিকা তৈরি কর।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43400" y="2057400"/>
            <a:ext cx="3505200" cy="23622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xmlns:lc="http://schemas.openxmlformats.org/drawingml/2006/lockedCanvas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685800"/>
            <a:ext cx="371768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কর্তব্যের ধারনা</a:t>
            </a:r>
            <a:endParaRPr lang="en-US" sz="6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1082040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কর্তব্যের অর্থ হচ্ছে রাষ্ট্ররের প্রতি নাগরিকের করণীয় কাজ। অধিকার ভোগের বিনিময়ে প্রত্যেক নাগরিককে অবশ্যই কিছু করণীয় কাজ করতে হয়। যেমন- আইন মেনে চলা, রাষ্ট্রের প্রতি আনুগত্য প্রকাশ করা, যোগ্য প্রার্থীকে ভোট প্রদান এবং অসৎ ও অযোগ্য প্রার্থীকে ভোট প্রদান নাকরা ইত্যাদি নাগরিকের কর্তব্যের আওতাভুক্ত।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1" y="4267200"/>
            <a:ext cx="105156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“কর্তব্য বলতে ব্যক্তি, সমাজ ও রাষ্ট্রের সর্বাঙ্গীন কলাণ্যের জন্য কোন কিছু করা বা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না করার দায়িত্বকে বুঝায়।”- অধ্যাপক লাস্কি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562600"/>
            <a:ext cx="10058400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 অধিকার ভোগের বিনিময়ে সমাজ ও রাষ্ট্রের কল্যাণে নাগরিককে রাষ্ট্রের প্রতি যেসব দায়িত্ব পালন করতে হয় তাকে কর্তব্য বলে।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62000"/>
            <a:ext cx="4608954" cy="707886"/>
          </a:xfrm>
          <a:prstGeom prst="rect">
            <a:avLst/>
          </a:prstGeom>
          <a:solidFill>
            <a:schemeClr val="bg2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অধিকার ও কর্তব্যের সম্পর্ক </a:t>
            </a:r>
            <a:endParaRPr lang="en-US" sz="40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115" y="1524000"/>
            <a:ext cx="92202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অধিকার ও কর্তব্যের মধ্যে গভীর সম্পর্ক বিদ্যমান।  “অধিকার ও কর্তব্য হলো একই মুদ্রার এপিঠ-ওপিঠ।”- অধ্যাপক লাস্কি 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3124200"/>
            <a:ext cx="516359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ও কর্তব্য  মুদ্রার এপিঠ-ওপিঠ </a:t>
            </a:r>
            <a:endParaRPr lang="bn-BD" sz="2800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6315" y="2590800"/>
            <a:ext cx="619432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অধিকার ও কর্তব্যের মধ্যকার সম্পর্কের বিভিন্ন দিকঃ- </a:t>
            </a:r>
            <a:endParaRPr lang="en-US" sz="2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4114800"/>
            <a:ext cx="458811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একজনের অধিকার অন্যের  কর্তব্য</a:t>
            </a:r>
            <a:r>
              <a:rPr lang="bn-IN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6277" y="4658380"/>
            <a:ext cx="416492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উভয়ে সমাজবোধ থেকে উদ্ভূত   </a:t>
            </a:r>
            <a:endParaRPr lang="bn-BD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2998" y="5115580"/>
            <a:ext cx="570220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 পরিধি  কর্তব্যবোধ দ্বারা সীমিত   </a:t>
            </a:r>
            <a:endParaRPr lang="bn-BD" sz="2800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3581400"/>
            <a:ext cx="347242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একে অপরের পরিপূরক   </a:t>
            </a:r>
            <a:endParaRPr lang="bn-BD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5648980"/>
            <a:ext cx="555472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 অধিকার নৈতিক  কর্তব্য  সম্পর্কযুক্ত </a:t>
            </a:r>
            <a:endParaRPr lang="bn-BD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6182380"/>
            <a:ext cx="4859022" cy="5232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2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উভয়ে সামাজিক কল্যাণের সাথে যুক্ত  </a:t>
            </a:r>
            <a:endParaRPr lang="bn-BD" sz="2800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381000"/>
            <a:ext cx="3459601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bn-IN" sz="7200" dirty="0" smtClean="0">
                <a:solidFill>
                  <a:srgbClr val="2A1B95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7200" dirty="0">
              <a:solidFill>
                <a:srgbClr val="2A1B9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3962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616714"/>
            <a:ext cx="9540280" cy="70788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4000" dirty="0" smtClean="0">
                <a:solidFill>
                  <a:srgbClr val="2A1B9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কর্তব্য নির্দেশ করে উদাহরণসহ বুঝিয়ে দাও।  </a:t>
            </a:r>
            <a:endParaRPr lang="bn-BD" sz="4000" dirty="0" smtClean="0">
              <a:solidFill>
                <a:srgbClr val="2A1B9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5326786" cy="3352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3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3429000" cy="32828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352800" y="838200"/>
            <a:ext cx="4862228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মানবাধিকারের ধারনা 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438400"/>
            <a:ext cx="4114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 যে সকল আইনগত অধিকারের মালিক সেগুলোই মানবাধিকার।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2438400"/>
            <a:ext cx="2987316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114800" y="4191000"/>
            <a:ext cx="3962400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“মানবজীবনের জন্য যেসব সুযোগ-সুবিধা ভোগের দাবি করা হয়, যা ছাড়া ব্যক্তিত্বের বিকাশ ঘটে না, তাই মানবাধিকার।”- জাতিসংঘ </a:t>
            </a:r>
            <a:endParaRPr lang="en-US" sz="3200" dirty="0">
              <a:solidFill>
                <a:srgbClr val="E0108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048000" y="304800"/>
            <a:ext cx="4953000" cy="990600"/>
          </a:xfrm>
          <a:prstGeom prst="flowChartAlternateProcess">
            <a:avLst/>
          </a:prstGeom>
          <a:solidFill>
            <a:schemeClr val="bg1"/>
          </a:solidFill>
          <a:ln w="38100"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4648200"/>
            <a:ext cx="11277600" cy="1524000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IN" sz="6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মানবাধিকার পরিস্থিতির উপর একটি প্রতিবেদন তৈরি কর।</a:t>
            </a:r>
            <a:r>
              <a:rPr lang="bn-BD" sz="6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447800"/>
            <a:ext cx="4648200" cy="304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956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 descr="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2400"/>
            <a:ext cx="28956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0"/>
            <a:ext cx="28956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3962400"/>
            <a:ext cx="28956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 descr="images3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676400"/>
            <a:ext cx="4114800" cy="393942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0" y="1524000"/>
            <a:ext cx="9372600" cy="3810000"/>
          </a:xfrm>
          <a:prstGeom prst="rect">
            <a:avLst/>
          </a:prstGeom>
          <a:noFill/>
          <a:ln w="5715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700" i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i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k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5638800" cy="67361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0" y="3571158"/>
            <a:ext cx="9561452" cy="22962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9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হাবিবুর রহমান 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25FBD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             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b="1" dirty="0">
                <a:solidFill>
                  <a:srgbClr val="25FB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>
                <a:solidFill>
                  <a:srgbClr val="25FB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b="1" dirty="0">
                <a:solidFill>
                  <a:srgbClr val="25FB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800" b="1" dirty="0" smtClean="0">
                <a:solidFill>
                  <a:srgbClr val="25FB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 জাকের মঞ্জিল আলিয়া কামিল মাদরাসা</a:t>
            </a:r>
            <a:r>
              <a:rPr lang="bn-IN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GB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5410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E0108C"/>
                </a:solidFill>
              </a:rPr>
              <a:t>Email: hrahman734@gmail.com</a:t>
            </a:r>
            <a:endParaRPr lang="en-US" sz="3200" b="1" i="1" dirty="0">
              <a:solidFill>
                <a:srgbClr val="E010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4724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Phone: 01712269813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152400"/>
            <a:ext cx="54102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80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881376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11914">
        <p15:prstTrans prst="peelOff"/>
      </p:transition>
    </mc:Choice>
    <mc:Fallback>
      <p:transition spd="slow" advTm="1191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6577" y="231376"/>
            <a:ext cx="3297836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54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5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39325" y="1143000"/>
            <a:ext cx="7200275" cy="5410200"/>
            <a:chOff x="1524000" y="909746"/>
            <a:chExt cx="7560448" cy="5226599"/>
          </a:xfrm>
        </p:grpSpPr>
        <p:sp>
          <p:nvSpPr>
            <p:cNvPr id="5" name="Rounded Rectangle 4"/>
            <p:cNvSpPr/>
            <p:nvPr/>
          </p:nvSpPr>
          <p:spPr>
            <a:xfrm>
              <a:off x="1524000" y="2013957"/>
              <a:ext cx="7560448" cy="1251439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>
                <a:buFontTx/>
                <a:buNone/>
              </a:pPr>
              <a:r>
                <a:rPr lang="bn-BD" sz="6600" i="1" spc="-15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বিষয়ঃ</a:t>
              </a:r>
              <a:r>
                <a:rPr lang="bn-BD" sz="6000" i="1" spc="-15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	</a:t>
              </a:r>
              <a:r>
                <a:rPr lang="bn-BD" sz="6000" i="1" spc="-15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পৌরনীতি</a:t>
              </a:r>
              <a:r>
                <a:rPr lang="bn-IN" sz="6000" i="1" spc="-15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ও সুশাসন </a:t>
              </a:r>
              <a:endParaRPr lang="en-US" sz="6000" i="1" spc="-15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563350" y="909746"/>
              <a:ext cx="3962400" cy="914400"/>
            </a:xfrm>
            <a:prstGeom prst="roundRect">
              <a:avLst/>
            </a:prstGeom>
            <a:noFill/>
            <a:ln>
              <a:noFill/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>
                <a:buFontTx/>
                <a:buNone/>
              </a:pPr>
              <a:r>
                <a:rPr lang="bn-BD" sz="6000" i="1" spc="-150" dirty="0" smtClean="0">
                  <a:solidFill>
                    <a:srgbClr val="E0108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শ্রেণিঃ </a:t>
              </a:r>
              <a:r>
                <a:rPr lang="bn-BD" sz="6000" b="1" i="1" dirty="0" smtClean="0">
                  <a:solidFill>
                    <a:srgbClr val="E0108C"/>
                  </a:solidFill>
                  <a:latin typeface="NikoshBAN" pitchFamily="2" charset="0"/>
                  <a:cs typeface="NikoshBAN" pitchFamily="2" charset="0"/>
                </a:rPr>
                <a:t>একাদশ</a:t>
              </a:r>
              <a:endParaRPr lang="en-US" sz="5400" b="1" i="1" dirty="0">
                <a:solidFill>
                  <a:srgbClr val="E0108C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36235" y="3191782"/>
              <a:ext cx="4997110" cy="916545"/>
            </a:xfrm>
            <a:prstGeom prst="roundRect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bn-BD" sz="6000" i="1" spc="-15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অধ্যায়ঃ</a:t>
              </a:r>
              <a:r>
                <a:rPr lang="bn-IN" sz="6000" i="1" spc="-15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পঞ্চম </a:t>
              </a:r>
              <a:r>
                <a:rPr lang="en-US" sz="6000" b="1" i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6000" i="1" spc="-15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</a:t>
              </a:r>
              <a:endParaRPr lang="bn-BD" sz="4400" i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524000" y="4148765"/>
              <a:ext cx="43434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>
                <a:buFontTx/>
                <a:buNone/>
              </a:pPr>
              <a:r>
                <a:rPr lang="en-US" sz="6000" i="1" spc="-15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bn-BD" sz="6000" i="1" spc="-15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ঃ	</a:t>
              </a:r>
              <a:r>
                <a:rPr lang="bn-BD" sz="6000" i="1" spc="-15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৪</a:t>
              </a:r>
              <a:r>
                <a:rPr lang="bn-IN" sz="6000" i="1" spc="-15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০</a:t>
              </a:r>
              <a:r>
                <a:rPr lang="bn-BD" sz="6000" i="1" spc="-15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60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24000" y="5221945"/>
              <a:ext cx="6934200" cy="914400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>
                <a:buFontTx/>
                <a:buNone/>
              </a:pPr>
              <a:r>
                <a:rPr lang="bn-BD" sz="6000" i="1" spc="-15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তারিখঃ</a:t>
              </a:r>
              <a:r>
                <a:rPr lang="bn-BD" sz="5400" i="1" spc="-15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</a:t>
              </a:r>
              <a:r>
                <a:rPr lang="en-US" sz="6000" i="1" spc="-15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1</a:t>
              </a:r>
              <a:r>
                <a:rPr lang="bn-IN" sz="6000" i="1" spc="-15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bn-BD" sz="6000" i="1" spc="-15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-০</a:t>
              </a:r>
              <a:r>
                <a:rPr lang="bn-IN" sz="6000" i="1" spc="-15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১১-</a:t>
              </a:r>
              <a:r>
                <a:rPr lang="bn-BD" sz="6000" i="1" spc="-15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২০১</a:t>
              </a:r>
              <a:r>
                <a:rPr lang="en-US" sz="6000" i="1" spc="-15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6</a:t>
              </a:r>
              <a:r>
                <a:rPr lang="bn-BD" sz="6000" i="1" spc="-15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6000" i="1" spc="-15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খ্রিঃ</a:t>
              </a:r>
              <a:r>
                <a:rPr lang="bn-BD" sz="5400" i="1" spc="-15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5400" i="1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191000" cy="4785784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228600"/>
            <a:ext cx="66294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bn-BD" sz="60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চলো কিছু ছবি দেখি </a:t>
            </a:r>
            <a:endParaRPr lang="en-US" sz="6000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3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3733800" cy="3124200"/>
          </a:xfrm>
          <a:prstGeom prst="rect">
            <a:avLst/>
          </a:prstGeom>
        </p:spPr>
      </p:pic>
      <p:pic>
        <p:nvPicPr>
          <p:cNvPr id="4" name="Picture 3" descr="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057400"/>
            <a:ext cx="5410200" cy="3352800"/>
          </a:xfrm>
          <a:prstGeom prst="rect">
            <a:avLst/>
          </a:prstGeom>
        </p:spPr>
      </p:pic>
      <p:pic>
        <p:nvPicPr>
          <p:cNvPr id="5" name="Picture 4" descr="v -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838201"/>
            <a:ext cx="4038600" cy="5257800"/>
          </a:xfrm>
          <a:prstGeom prst="rect">
            <a:avLst/>
          </a:prstGeom>
        </p:spPr>
      </p:pic>
      <p:pic>
        <p:nvPicPr>
          <p:cNvPr id="6" name="Picture 5" descr="n - Cop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495800"/>
            <a:ext cx="3886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man_Rights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5181600" cy="3200400"/>
          </a:xfrm>
          <a:prstGeom prst="rect">
            <a:avLst/>
          </a:prstGeom>
        </p:spPr>
      </p:pic>
      <p:pic>
        <p:nvPicPr>
          <p:cNvPr id="3" name="Picture 2" descr="i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28600"/>
            <a:ext cx="6526967" cy="5943600"/>
          </a:xfrm>
          <a:prstGeom prst="rect">
            <a:avLst/>
          </a:prstGeom>
        </p:spPr>
      </p:pic>
      <p:pic>
        <p:nvPicPr>
          <p:cNvPr id="4" name="Picture 3" descr="human rights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"/>
            <a:ext cx="4953000" cy="3276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9558" y="533400"/>
            <a:ext cx="13080242" cy="6019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buFontTx/>
              <a:buNone/>
            </a:pPr>
            <a:r>
              <a:rPr lang="bn-IN" sz="138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115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 আজকের আলোচনার বিষয় কি ? </a:t>
            </a:r>
            <a:endParaRPr lang="en-US" sz="115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77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304800"/>
            <a:ext cx="9982200" cy="31242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নাগরিক অধিকার, কর্তব্য এবং মানবাধিকার  </a:t>
            </a:r>
            <a:r>
              <a:rPr lang="bn-BD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3048000"/>
            <a:ext cx="9601200" cy="3657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Citizen Rights, Duties &amp; Human Rights </a:t>
            </a:r>
            <a:endParaRPr lang="en-US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353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09800" y="152400"/>
            <a:ext cx="5791200" cy="838200"/>
          </a:xfrm>
          <a:prstGeom prst="roundRect">
            <a:avLst/>
          </a:prstGeom>
          <a:noFill/>
          <a:ln w="38100">
            <a:solidFill>
              <a:srgbClr val="1B0D7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sz="6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209800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3600" b="1" dirty="0" smtClean="0">
                <a:solidFill>
                  <a:srgbClr val="E010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 অধিকারের ধারনা ব্যাখ্যা করতে</a:t>
            </a:r>
            <a:r>
              <a:rPr lang="bn-BD" sz="3600" b="1" dirty="0" smtClean="0">
                <a:solidFill>
                  <a:srgbClr val="E010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 ।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bn-IN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 অধিকারের শ্রেণিবিভাগ </a:t>
            </a:r>
            <a:r>
              <a:rPr lang="bn-BD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 করতে পারবে ।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bn-IN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কর্তব্যের </a:t>
            </a:r>
            <a:r>
              <a:rPr lang="bn-BD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ধারণা ব্যাখ্যা  করতে পারবে।</a:t>
            </a:r>
            <a:endParaRPr lang="bn-IN" sz="36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bn-IN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সাথে কর্তব্যের সম্পর্ক বিশ্লেষণ করতে পারবে। </a:t>
            </a:r>
            <a:endParaRPr lang="bn-BD" sz="3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371600"/>
            <a:ext cx="354135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7244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4507468"/>
            <a:ext cx="70567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মানবাধিকারের ধারনা ব্যাখ্যা করতে পারবে। </a:t>
            </a:r>
            <a:endParaRPr lang="bn-BD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457200"/>
            <a:ext cx="4876800" cy="838200"/>
          </a:xfrm>
          <a:prstGeom prst="roundRect">
            <a:avLst/>
          </a:prstGeom>
          <a:noFill/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</a:t>
            </a:r>
            <a:r>
              <a:rPr lang="bn-BD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bn-BD" sz="6000" b="1" dirty="0" smtClean="0">
                <a:solidFill>
                  <a:srgbClr val="1B0D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1B0D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1165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অধিকার বলতে সমাজ ও রাষ্ট্র কর্তৃক স্বীকৃত কতকগুলো সুযোগ-সুবিধাকে বোঝায় যেগুলো ব্যক্তির ব্যক্তিত্ব বিকাশে সহায়ক। যেমন- শিক্ষার অধিকার, চলাফেরার অধিকার ইত্যাদি। 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200400"/>
            <a:ext cx="1120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অধ্যাপক 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লাস্কি বলেন, “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প্রত্যেক রাষ্ট্র্যই 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পরিচালিত হয় তার প্রদত্ত অধিকার দ্বারা।” 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191000"/>
            <a:ext cx="1127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“অধিকার হচ্ছে ব্যক্তির সর্বোত্তম ব্যক্তিত্ব বিকাশের উপযোগী সেসব প্রয়োজনীয় </a:t>
            </a:r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সুযোগ-সুবিধা </a:t>
            </a:r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সেগুলো রাষ্ট্র কর্তৃক স্বীকৃত ও সংরক্ষিত </a:t>
            </a:r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।”- </a:t>
            </a:r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অধ্যাপক </a:t>
            </a:r>
            <a:r>
              <a:rPr lang="bn-IN" sz="3200" dirty="0" smtClean="0">
                <a:solidFill>
                  <a:srgbClr val="E0108C"/>
                </a:solidFill>
                <a:latin typeface="NikoshBAN" pitchFamily="2" charset="0"/>
                <a:cs typeface="NikoshBAN" pitchFamily="2" charset="0"/>
              </a:rPr>
              <a:t>বার্কার </a:t>
            </a:r>
            <a:endParaRPr lang="en-US" sz="3200" dirty="0">
              <a:solidFill>
                <a:srgbClr val="E0108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105112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সুতরাং অধিকার হলো সমাজের সকলের জন্য কল্যাণকর কতকগুলো সুযোগ-সুবিধা, 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ব্যতীত 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ব্যক্তির ব্যক্তিত্বের বিকাশ ঘটে না।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n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24200" cy="1253210"/>
          </a:xfrm>
          <a:prstGeom prst="rect">
            <a:avLst/>
          </a:prstGeom>
        </p:spPr>
      </p:pic>
      <p:pic>
        <p:nvPicPr>
          <p:cNvPr id="8" name="Picture 7" descr="n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2621" y="0"/>
            <a:ext cx="3229379" cy="1295400"/>
          </a:xfrm>
          <a:prstGeom prst="rect">
            <a:avLst/>
          </a:prstGeom>
          <a:solidFill>
            <a:srgbClr val="FF00FF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2092</TotalTime>
  <Words>429</Words>
  <Application>Microsoft Office PowerPoint</Application>
  <PresentationFormat>Custom</PresentationFormat>
  <Paragraphs>71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Facet</vt:lpstr>
      <vt:lpstr>1_Facet</vt:lpstr>
      <vt:lpstr>2_Facet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HABIBUR RAHMAN</cp:lastModifiedBy>
  <cp:revision>538</cp:revision>
  <dcterms:created xsi:type="dcterms:W3CDTF">2006-08-16T00:00:00Z</dcterms:created>
  <dcterms:modified xsi:type="dcterms:W3CDTF">2016-11-12T17:43:19Z</dcterms:modified>
</cp:coreProperties>
</file>